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82" r:id="rId2"/>
    <p:sldId id="283" r:id="rId3"/>
    <p:sldId id="284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7" r:id="rId18"/>
    <p:sldId id="269" r:id="rId19"/>
    <p:sldId id="270" r:id="rId20"/>
    <p:sldId id="271" r:id="rId21"/>
    <p:sldId id="272" r:id="rId22"/>
    <p:sldId id="273" r:id="rId23"/>
    <p:sldId id="274" r:id="rId24"/>
    <p:sldId id="288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FD60-A963-4112-94C0-6D84A043FB36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03BB8-FC11-4770-925C-9E4A2F3B9DE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316B91-E983-46A8-8D8C-3283E4CEE132}" type="datetimeFigureOut">
              <a:rPr lang="th-TH" smtClean="0"/>
              <a:t>11/06/61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78FAC9-A7A5-499F-8F77-65FAC84B2D5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1604" y="928670"/>
            <a:ext cx="628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ระบบปฏิบัติการ ( </a:t>
            </a:r>
            <a:r>
              <a:rPr lang="en-US" b="1" dirty="0"/>
              <a:t>OS – Operating System )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524000" y="1676400"/>
          <a:ext cx="6096000" cy="3505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1292">
                <a:tc>
                  <a:txBody>
                    <a:bodyPr/>
                    <a:lstStyle/>
                    <a:p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/>
                      </a:r>
                      <a:b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</a:b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เป็นซอฟต์แวร์ที่เอาไว้ใช้สำหรับควบคุมและประสานงานระหว่างอุปกรณ์ภายในคอมพิวเตอร์ทั้งหมด ตั้งแต่ซีพียู หน่วยความจำ ไปจนถึงส่วนนำเข้าและส่งออกผลลัพธ์ (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input/output device )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บางครั้งก็นิยมเรียกรวม ๆ ว่า แพลตฟอร์ม (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platform )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คอมพิวเตอร์จะทำงานได้จำเป็นต้องมีระบบปฏิบัติการติดตั้งอยู่ในเครื่องเสียก่อน ซึ่งก็ขึ้นอยู่กับบริษัทผู้ผลิตเครื่องนั้น ๆ ว่าจะเลือกใช้แพลตฟอร์ม หรือระบบปฏิบัติการอะไรในการทำงาน เราจะพบเห็นระบบปฏิบัติการอยู่ในคอมพิวเตอร์แทบจะทุกประเภทตั้งแต่เครื่องขนาดใหญ่อย่างเครื่องเมนเฟรมจนถึงระดับเล็กสุด เช่น เครื่องคอมพิวเตอร์พกพาประเภทพีดีเอ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1419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14744" y="642918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Unix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0" y="16592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Unix </a:t>
            </a:r>
            <a:r>
              <a:rPr lang="th-TH" dirty="0"/>
              <a:t>เป็นระบบปฏิบัติการที่มักใช้กับผู้ที่มีความรู้ทางด้านคอมพิวเตอร์ค่อนข้างมาก รองรับกับการทำงานของผู้ใช้ได้หลาย ๆ คนพร้อมกัน ( </a:t>
            </a:r>
            <a:r>
              <a:rPr lang="en-US" dirty="0"/>
              <a:t>multi-user ) </a:t>
            </a:r>
            <a:r>
              <a:rPr lang="th-TH" dirty="0"/>
              <a:t>การปรับเปลี่ยนและแก้ไขระบบต่าง ๆ มีความยืดหยุ่นในการทำงานได้ดีกว่า ปัจจุบันมีการพัฒนาระบบที่สนับสนุนให้ใช้งานได้ทั้งแบบเดี่ยวและแบบเครือข่าย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142984"/>
            <a:ext cx="500380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868" y="714356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Mac OS X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500166" y="1357298"/>
          <a:ext cx="6096000" cy="385572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1421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00FF"/>
                          </a:solidFill>
                          <a:latin typeface="Tahoma"/>
                        </a:rPr>
                        <a:t/>
                      </a:r>
                      <a:br>
                        <a:rPr lang="en-US" sz="2300" b="1" dirty="0">
                          <a:solidFill>
                            <a:srgbClr val="0000FF"/>
                          </a:solidFill>
                          <a:latin typeface="Tahoma"/>
                        </a:rPr>
                      </a:br>
                      <a:r>
                        <a:rPr lang="en-US" sz="2300" b="1" dirty="0">
                          <a:solidFill>
                            <a:srgbClr val="0000FF"/>
                          </a:solidFill>
                          <a:latin typeface="Tahoma"/>
                        </a:rPr>
                        <a:t>Mac OS X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 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เป็นระบบปฏิบัติการที่สร้างขึ้นเพื่อใช้งานเฉพาะเครื่องคอมพิวเตอร์ของบริษัท</a:t>
                      </a:r>
                      <a:r>
                        <a:rPr lang="th-TH" sz="2300" dirty="0" err="1">
                          <a:solidFill>
                            <a:srgbClr val="003333"/>
                          </a:solidFill>
                          <a:latin typeface="Tahoma"/>
                        </a:rPr>
                        <a:t>แอปเปิ้ล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โดยเฉพาะเท่านั้น ซึ่งเน้นการใช้งานประเภทสิ่งพิมพ์ กราฟิก และศิลปะเป็นหลัก รุ่นก่อนหน้านี้จนถึง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Mac OS 9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เป็นระบบปฏิบัติการแบบเฉพาะตัวที่ไม่เหมือนใคร แต่รุ่น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OS X (X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คือเลข 10 แบบโรมัน) ได้รับการพัฒนามาจากระบบปฏิบัติการแบบ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UNIX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แต่ก็ยังเป็นแบบเฉพาะตัวอยู่ คือเครื่องของบริษัทอื่นหรือที่ประกอบขึ้นมาเองไม่สามารถที่จะใช้ระบบปฏิบัติการตัวนี้ได้ เนื่องจากใช้ระบบการประมวลผลที่ไม่เหมือนกัน ทั้งนี้รูปแบบและการทำงานต่าง ๆ ของ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Mac OS X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จะมีระบบสนับสนุนแบบ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GUI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เช่นเดียวกันกับระบบปฏิบัติการ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(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และความจริงใช้มาก่อน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เสียด้วยซ้ำ)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66814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29058" y="785794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Linux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928663" y="1397000"/>
          <a:ext cx="7143800" cy="4876800"/>
        </p:xfrm>
        <a:graphic>
          <a:graphicData uri="http://schemas.openxmlformats.org/drawingml/2006/table">
            <a:tbl>
              <a:tblPr/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ahoma"/>
                          <a:cs typeface="+mj-cs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0000FF"/>
                          </a:solidFill>
                          <a:latin typeface="Tahoma"/>
                          <a:cs typeface="+mj-cs"/>
                        </a:rPr>
                      </a:b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ahoma"/>
                          <a:cs typeface="+mj-cs"/>
                        </a:rPr>
                        <a:t>Linux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 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เป็นระบบปฏิบัติการที่ได้รับความนิยมมากเช่นเดียวกัน เนื่องจากเปิด ให้ใช้รวมถึงพัฒนาต่อยอดเพื่อแก้ไขชุดคำสั่งต่าง ๆ ได้ฟรี ในปัจจุบันหลาย ๆ ประเทศได้พยายามส่งเสริมให้มีการใช้ระบบปฏิบัติการตัวนี้อย่างต่อเนื่องเพื่อลดปัญหาการขาดดุลการค้า เนื่องจากการนำเข้าซอฟต์แวร์จากต่างประเทศ (ระบบปฏิบัติการเป็นสินค้าประเภทหนึ่งที่สามารถผลิตขึ้นมาเพื่อจำหน่ายได้ทั่วโลกเช่นเดียวกับสินค้าประเภทอื่น ๆ ซึ่งหากความต้องการในประเทศมีมาก อาจจำเป็นต้องสั่งเข้าในปริมาณที่มากตามไปด้วย) รวมทั้งเพื่อลดปัญหาในประเด็นของความมั่นคงที่จะไม่ต้องพึ่งพาเทคโนโลยีของต่างประเทศ อันได้แก่สหรัฐอเมริกาด้วย</a:t>
                      </a:r>
                    </a:p>
                    <a:p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Tahoma"/>
                          <a:cs typeface="+mj-cs"/>
                        </a:rPr>
                        <a:t>ระบบ 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ahoma"/>
                          <a:cs typeface="+mj-cs"/>
                        </a:rPr>
                        <a:t>Linux 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พัฒนาโดยอาศัยต้นแบบการใช้งานของระบบ 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Unix 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และใช้โค้ดที่เขียนและเผยแพร่ในแบบ</a:t>
                      </a:r>
                      <a:r>
                        <a:rPr lang="th-TH" sz="2000" dirty="0" err="1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โอเพ่นซอร์ส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 (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open source ) 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ที่เปิดเผยโปรแกรมต้นฉบับให้ผู้ใช้สามารถจะพัฒนาและแก้ไขระบบต่าง ๆ ได้เองตามที่ต้องการ มีการผลิตออกมาหลายชื่อเรียกแตกต่างกันออกไป สำหรับประเทศไทยเราก็ได้มีการพัฒนา 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Linux 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ออกมาใช้บ้างแล้ว เช่น 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Linux TLE 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ของศูนย์เทคโนโลยีอิเล็กทรอนิกส์และคอมพิวเตอร์แห่งชาติ (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National Electronics and Computer Technology Center ) 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หรือ 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NECTEC (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อ่านว่า “ </a:t>
                      </a:r>
                      <a:r>
                        <a:rPr lang="th-TH" sz="2000" dirty="0" err="1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เนค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 - </a:t>
                      </a:r>
                      <a:r>
                        <a:rPr lang="th-TH" sz="2000" dirty="0" err="1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เทค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” ) เป็นต้น 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Linux </a:t>
                      </a:r>
                      <a:r>
                        <a:rPr lang="th-TH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มีทั้งแบบที่ใช้สำหรับงานบนเครื่องสำหรับผู้ใช้คนเดียว และแบบที่ใช้สำหรับงานควบคุมเครือข่ายเช่นเดียวกันกับระบบปฏิบัติการแบบ </a:t>
                      </a:r>
                      <a:r>
                        <a:rPr lang="en-US" sz="2000" dirty="0">
                          <a:solidFill>
                            <a:srgbClr val="003333"/>
                          </a:solidFill>
                          <a:latin typeface="Tahoma"/>
                          <a:cs typeface="+mj-cs"/>
                        </a:rPr>
                        <a:t>Unix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61776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5852" y="2214554"/>
            <a:ext cx="6518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ระบบปฏิบัติการแบบเครือข่าย </a:t>
            </a:r>
          </a:p>
          <a:p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(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Network OS )</a:t>
            </a:r>
            <a:endParaRPr lang="th-TH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3042" y="928670"/>
            <a:ext cx="58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ระบบปฏิบัติการแบบเครือข่าย ( </a:t>
            </a:r>
            <a:r>
              <a:rPr lang="en-US" b="1" dirty="0"/>
              <a:t>Network OS )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1714488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ระบบปฏิบัติการแบบเครือข่าย ( </a:t>
            </a:r>
            <a:r>
              <a:rPr lang="en-US" b="1" dirty="0"/>
              <a:t>network OS )</a:t>
            </a:r>
            <a:r>
              <a:rPr lang="en-US" dirty="0"/>
              <a:t> </a:t>
            </a:r>
            <a:r>
              <a:rPr lang="th-TH" dirty="0"/>
              <a:t>เป็นระบบปฏิบัติการที่มุ่งเน้นและให้บริการสำหรับผู้ใช้หลาย ๆ คน ( </a:t>
            </a:r>
            <a:r>
              <a:rPr lang="en-US" dirty="0"/>
              <a:t>multi - user ) </a:t>
            </a:r>
            <a:r>
              <a:rPr lang="th-TH" dirty="0"/>
              <a:t>นิยมใช้สำหรับงานให้บริการและประมวลผลข้อมูลสำหรับเครือข่ายโดยเฉพาะ มักพบเห็นได้กับการนำไปใช้ในองค์กรธุรกิจทั่วไป เครื่องคอมพิวเตอร์ที่ติดตั้งระบบปฏิบัติการเหล่านี้เรียกว่า เครื่อง </a:t>
            </a:r>
            <a:r>
              <a:rPr lang="en-US" dirty="0"/>
              <a:t>server </a:t>
            </a:r>
            <a:r>
              <a:rPr lang="th-TH" dirty="0"/>
              <a:t>ซึ่งเป็นเสมือนเครื่องแม่ข่ายที่ให้บริการข้อมูลต่าง ๆ ที่จำเป็นสำหรับผู้ใช้นั่นเอง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00364" y="785794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Windows Server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524000" y="2202180"/>
          <a:ext cx="6096000" cy="24536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0905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3333"/>
                          </a:solidFill>
                          <a:latin typeface="Tahoma"/>
                        </a:rPr>
                        <a:t/>
                      </a:r>
                      <a:br>
                        <a:rPr lang="en-US" sz="2300" b="1" dirty="0">
                          <a:solidFill>
                            <a:srgbClr val="003333"/>
                          </a:solidFill>
                          <a:latin typeface="Tahoma"/>
                        </a:rPr>
                      </a:br>
                      <a:r>
                        <a:rPr lang="en-US" sz="2300" b="1" dirty="0">
                          <a:solidFill>
                            <a:srgbClr val="003333"/>
                          </a:solidFill>
                          <a:latin typeface="Tahoma"/>
                        </a:rPr>
                        <a:t>Windows Server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 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เป็นระบบปฏิบัติการที่ออกแบบมาเพื่อใช้งานกับระบบเครือข่ายโดยเฉพาะ รุ่นแรกออกมาในชื่อ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NT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และพัฒนาต่อมาเป็น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2000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และรุ่นล่าสุดคือ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Server 2003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ผลิตออกมาเพื่อรองรับกับการใช้งานในระดับองค์กรขนาดเล็กและขนาดกลาง พัฒนาโดยบริษัทไมโครซอฟต์ ส่วนใหญ่เหมาะกับการติดตั้งและใช้งานกับเครื่องประเภทแม่ข่าย (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Server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0034" y="1571612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คุณสมบัติการทำงาน ระบบปฏิบัติการโดยทั่วไปจะมีคุณสมบัติในการทำงานแบบต่าง ๆ ดังต่อไปนี้การทำงานแบบ </a:t>
            </a:r>
            <a:r>
              <a:rPr lang="en-US" dirty="0" smtClean="0"/>
              <a:t>Multi – Tasking </a:t>
            </a:r>
            <a:r>
              <a:rPr lang="th-TH" dirty="0" smtClean="0"/>
              <a:t>คือ ความสามารถในการทำงานได้หลาย ๆ งาน หรือหลาย ๆ โปรแกรมในเวลาเดียวกัน เช่น พิมพ์รายงานควบคู่ไปกับการท่องเว็บ ซึ่งในสมัยก่อนการทำงานของระบบปฏิบัติการจะอยู่ในรูปแบบที่เรียกว่า </a:t>
            </a:r>
            <a:r>
              <a:rPr lang="en-US" dirty="0" smtClean="0"/>
              <a:t>single-tasking </a:t>
            </a:r>
            <a:r>
              <a:rPr lang="th-TH" dirty="0" smtClean="0"/>
              <a:t>ซึ่งจะทำงานทีละโปรแกรมคำสั่ง ผู้ใช้ไม่สามารถที่จะสลับงานไประหว่างโปรแกรมหรือทำงานควบคู่กันได้ แต่สำหรับในปัจจุบันจะพบเห็นลักษณะการทำงานแบบนี้มากขึ้น เช่น ในระบบปฏิบัติการ </a:t>
            </a:r>
            <a:r>
              <a:rPr lang="en-US" dirty="0" smtClean="0"/>
              <a:t>Windows </a:t>
            </a:r>
            <a:r>
              <a:rPr lang="th-TH" dirty="0" smtClean="0"/>
              <a:t>รุ่มใหม่ ๆ ซึ่งทำให้การใช้งานได้สะดวกและทำงานได้หลาย ๆ โปรแกรม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43174" y="785794"/>
            <a:ext cx="460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คุณสมบัติการทำงาน ของระบบ</a:t>
            </a:r>
            <a:r>
              <a:rPr lang="th-TH" b="1" dirty="0" err="1" smtClean="0"/>
              <a:t>ปฎิบัติ</a:t>
            </a:r>
            <a:r>
              <a:rPr lang="th-TH" b="1" dirty="0" smtClean="0"/>
              <a:t>การ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4929222" cy="449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00364" y="785794"/>
            <a:ext cx="2866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OS/2 Warp Server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28662" y="1659285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OS/2 Warp Server</a:t>
            </a:r>
            <a:r>
              <a:rPr lang="en-US" dirty="0"/>
              <a:t> </a:t>
            </a:r>
            <a:r>
              <a:rPr lang="th-TH" dirty="0"/>
              <a:t>เป็นระบบปฏิบัติการเครือข่ายอีกรูปแบบหนึ่ง ออกแบบมาสำหรับการใช้งานคอมพิวเตอร์แบบเครือข่ายสำหรับองค์กรได้เป็นอย่างดี พัฒนาโดยบริษัทไอบีเอ็มเพื่อใช้เป็นระบบที่ควบคุมเครื่องแม่ข่ายหรือ </a:t>
            </a:r>
            <a:r>
              <a:rPr lang="en-US" dirty="0"/>
              <a:t>Server </a:t>
            </a:r>
            <a:r>
              <a:rPr lang="th-TH" dirty="0"/>
              <a:t>เช่นเดียวกัน แต่ไม่ประสบความสำเร็จอย่างที่หวัง และเลิกพัฒนาต่อไปแล้ว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3"/>
            <a:ext cx="5643602" cy="490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43372" y="64291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Solaris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1472" y="1285860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Solaris </a:t>
            </a:r>
            <a:r>
              <a:rPr lang="th-TH" dirty="0"/>
              <a:t>เป็นระบบปฏิบัติการเครือข่ายที่อยู่ในตระกูลเดียวกับระบบปฏิบัติการ </a:t>
            </a:r>
            <a:r>
              <a:rPr lang="en-US" dirty="0"/>
              <a:t>Unix (Unix compatible) </a:t>
            </a:r>
            <a:r>
              <a:rPr lang="th-TH" dirty="0"/>
              <a:t>พัฒนาขึ้นโดย</a:t>
            </a:r>
            <a:r>
              <a:rPr lang="th-TH" dirty="0" err="1"/>
              <a:t>บริษัทซัน</a:t>
            </a:r>
            <a:r>
              <a:rPr lang="th-TH" dirty="0"/>
              <a:t> ไมโค</a:t>
            </a:r>
            <a:r>
              <a:rPr lang="th-TH" dirty="0" err="1"/>
              <a:t>รซิสเต็มส์</a:t>
            </a:r>
            <a:r>
              <a:rPr lang="th-TH" dirty="0"/>
              <a:t> สามารถรองรับการทำงานแบบเครือข่ายได้เช่นเดียวกับระบบอื่น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496"/>
            <a:ext cx="3571900" cy="33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14282" y="2928934"/>
            <a:ext cx="8672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ระบบปฏิบัติการแบบฝัง ( 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embedded OS )</a:t>
            </a:r>
            <a:endParaRPr lang="th-TH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85918" y="714356"/>
            <a:ext cx="571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ระบบปฏิบัติการแบบฝัง ( </a:t>
            </a:r>
            <a:r>
              <a:rPr lang="en-US" b="1" dirty="0"/>
              <a:t>embedded OS )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1428736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/>
              <a:t>ระบบปฏิบัติการแบบฝัง ( </a:t>
            </a:r>
            <a:r>
              <a:rPr lang="en-US" sz="2000" b="1" dirty="0"/>
              <a:t>embedded OS ) </a:t>
            </a:r>
            <a:r>
              <a:rPr lang="th-TH" sz="2000" dirty="0"/>
              <a:t>เป็นระบบปฏิบัติการที่พบเห็นได้ในอุปกรณ์คอมพิวเตอร์พกพาขนาดเล็ก เช่น พีดีเอหรือ </a:t>
            </a:r>
            <a:r>
              <a:rPr lang="en-US" sz="2000" dirty="0"/>
              <a:t>Smart phone </a:t>
            </a:r>
            <a:r>
              <a:rPr lang="th-TH" sz="2000" dirty="0"/>
              <a:t>บางรุ่น สามารถช่วยในการทำงานของอุปกรณ์แบบไม่ประจำที่เหล่านี้ได้เป็นอย่างดี เกิดขึ้นมาหลังสุดพร้อม ๆ กับที่อุปกรณ์คอมพิวเตอร์พกพาเหล่านี้ได้รับความนิยมมากขึ้น บางระบบมีคุณสมบัติที่ใกล้เคียงกับระบบปฏิบัติการแบบเดี่ยวด้วย เช่น รองรับกับการทำงานทั่วไป ดูหนัง ฟังเพลงหรือเชื่อมต่ออินเทอร์เน็ตได้ </a:t>
            </a:r>
            <a:r>
              <a:rPr lang="th-TH" sz="2000" dirty="0" smtClean="0"/>
              <a:t/>
            </a:r>
            <a:br>
              <a:rPr lang="th-TH" sz="2000" dirty="0" smtClean="0"/>
            </a:br>
            <a:r>
              <a:rPr lang="th-TH" sz="2000" b="1" dirty="0"/>
              <a:t>ระบบปฏิบัติการแบบฝัง ( </a:t>
            </a:r>
            <a:r>
              <a:rPr lang="en-US" sz="2000" b="1" dirty="0"/>
              <a:t>Embedded OS )</a:t>
            </a:r>
            <a:r>
              <a:rPr lang="en-US" sz="2000" dirty="0"/>
              <a:t> </a:t>
            </a:r>
            <a:r>
              <a:rPr lang="th-TH" sz="2000" dirty="0"/>
              <a:t>เรามักจะพบเห็นการใช้งานของระบบปฏิบัติการแบบฝังนี้กับอุปกรณ์คอมพิวเตอร์ขนาดพกพา เช่น </a:t>
            </a:r>
            <a:r>
              <a:rPr lang="en-US" sz="2000" dirty="0"/>
              <a:t>Palm, pocket PC, Smart phone </a:t>
            </a:r>
            <a:r>
              <a:rPr lang="th-TH" sz="2000" dirty="0"/>
              <a:t>รวมถึงอุปกรณ์ขนาดเล็กอื่น ๆ ซึ่งพอจะยกตัวอย่างได้ดังนี้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1604" y="500042"/>
            <a:ext cx="628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Pocket PC OS (Windows CE </a:t>
            </a:r>
            <a:r>
              <a:rPr lang="th-TH" b="1" dirty="0"/>
              <a:t>เดิม)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785786" y="1357298"/>
          <a:ext cx="7715304" cy="3151163"/>
        </p:xfrm>
        <a:graphic>
          <a:graphicData uri="http://schemas.openxmlformats.org/drawingml/2006/table">
            <a:tbl>
              <a:tblPr/>
              <a:tblGrid>
                <a:gridCol w="771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1163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00FF"/>
                          </a:solidFill>
                          <a:latin typeface="Tahoma"/>
                        </a:rPr>
                        <a:t/>
                      </a:r>
                      <a:br>
                        <a:rPr lang="en-US" sz="2300" b="1" dirty="0">
                          <a:solidFill>
                            <a:srgbClr val="0000FF"/>
                          </a:solidFill>
                          <a:latin typeface="Tahoma"/>
                        </a:rPr>
                      </a:br>
                      <a:r>
                        <a:rPr lang="en-US" sz="2300" b="1" dirty="0">
                          <a:solidFill>
                            <a:srgbClr val="0000FF"/>
                          </a:solidFill>
                          <a:latin typeface="Tahoma"/>
                        </a:rPr>
                        <a:t>Pocket PC OS (Windows CE </a:t>
                      </a:r>
                      <a:r>
                        <a:rPr lang="th-TH" sz="2300" b="1" dirty="0">
                          <a:solidFill>
                            <a:srgbClr val="0000FF"/>
                          </a:solidFill>
                          <a:latin typeface="Tahoma"/>
                        </a:rPr>
                        <a:t>เดิม)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 บริษัทไมโครซอฟต์ ผู้ผลิตระบบปฏิบัติการยักษ์ใหญ่ที่มีความชำนาญจากการสร้างระบบที่ใช้สำหรับเครื่องพีซีมาก่อน ได้หันมาเน้นการผลิตเพื่อใช้งานร่วมกับการควบคุมในอุปกรณ์อิเล็กทรอนิกส์ขนาดเล็กมากยิ่งขึ้น โดยสร้างระบบปฏิบัติการตัวใหม่ที่มีชื่อเรียกว่า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Pocket PC OS (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เดิมใช้ชื่อว่า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CE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หรือ </a:t>
                      </a:r>
                      <a:r>
                        <a:rPr lang="en-US" sz="2300" dirty="0">
                          <a:solidFill>
                            <a:srgbClr val="003333"/>
                          </a:solidFill>
                          <a:latin typeface="Tahoma"/>
                        </a:rPr>
                        <a:t>Windows Consumer Electronics </a:t>
                      </a: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แต่มีการตั้งชื่อใหม่นี้ในภายหลังซึ่งเริ่มตั้งแต่เวอร์ชัน 3.0 ขึ้นไป เพื่อให้ชื่อของระบบปฏิบัติการตัวดังกล่าวเหมือนกับชื่อของเครื่องคอมพิวเตอร์ขนาดเล็กไปเลย)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391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428596" y="371475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การทำงานของระบบปฏิบัติการดังกล่าว เป็นลักษณะที่ย่อขนาดการทำงานของ </a:t>
            </a:r>
            <a:r>
              <a:rPr lang="en-US" sz="2000" dirty="0"/>
              <a:t>Windows </a:t>
            </a:r>
            <a:r>
              <a:rPr lang="th-TH" sz="2000" dirty="0"/>
              <a:t>ให้มีขนาดเล็กลงและกะทัดรัดต่อการใช้งานมากขึ้น (</a:t>
            </a:r>
            <a:r>
              <a:rPr lang="en-US" sz="2000" dirty="0"/>
              <a:t>scaled-down version ) </a:t>
            </a:r>
            <a:r>
              <a:rPr lang="th-TH" sz="2000" dirty="0"/>
              <a:t>สามารถรองรับการทำงานแบบ </a:t>
            </a:r>
            <a:r>
              <a:rPr lang="en-US" sz="2000" dirty="0"/>
              <a:t>multi-tasking </a:t>
            </a:r>
            <a:r>
              <a:rPr lang="th-TH" sz="2000" dirty="0"/>
              <a:t>ได้เช่นเดียวกันกับ </a:t>
            </a:r>
            <a:r>
              <a:rPr lang="en-US" sz="2000" dirty="0"/>
              <a:t>OS </a:t>
            </a:r>
            <a:r>
              <a:rPr lang="th-TH" sz="2000" dirty="0"/>
              <a:t>ตัวอื่น ๆ เช่น ท่องเว็บหรือค้นหาข้อมูลบนอินเทอร์เน็ตไปได้พร้อม ๆ กับการฟังเพลงหรือตรวจเช็คอีเมล์ได้พร้อม ๆ กับการสร้างบันทึกช่วยจำ เป็นต้น ผู้ใช้ที่คุ้นเคยกับระบบปฏิบัติการของ </a:t>
            </a:r>
            <a:r>
              <a:rPr lang="en-US" sz="2000" dirty="0"/>
              <a:t>Windows </a:t>
            </a:r>
            <a:r>
              <a:rPr lang="th-TH" sz="2000" dirty="0"/>
              <a:t>มาก่อนจะใช้งานได้ง่ายและสะดวกมาก เนื่องจากรูปแบบและหน้าต่างการทำงานจะคล้าย ๆ กัน ปัจจุบันอาจพบเห็นในโทรศัพท์มือถือประเภท </a:t>
            </a:r>
            <a:r>
              <a:rPr lang="en-US" sz="2000" dirty="0"/>
              <a:t>Smart phone </a:t>
            </a:r>
            <a:r>
              <a:rPr lang="th-TH" sz="2000" dirty="0"/>
              <a:t>บางรุ่นบ้างแล้ว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86182" y="642918"/>
            <a:ext cx="1420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Palm OS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1472" y="1285860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Palm OS</a:t>
            </a:r>
            <a:r>
              <a:rPr lang="en-US" sz="2400" dirty="0"/>
              <a:t> </a:t>
            </a:r>
            <a:r>
              <a:rPr lang="th-TH" sz="2400" dirty="0"/>
              <a:t>เป็นระบบปฏิบัติการที่ถือได้ว่าเกิดขึ้นมาพร้อม ๆ กันกับการนำเอาคอมพิวเตอร์แบบพกพามาใช้ในยุคแรก ๆ เรียกกันว่าเครื่อง </a:t>
            </a:r>
            <a:r>
              <a:rPr lang="en-US" sz="2400" dirty="0"/>
              <a:t>Palm ( </a:t>
            </a:r>
            <a:r>
              <a:rPr lang="th-TH" sz="2400" dirty="0"/>
              <a:t>ผลิตขึ้นโดยบริษัทปาล์ม) ซึ่งได้รับความนิยมอย่างแพร่หลายในเวลาต่อมา เป็นระบบที่พัฒนาขึ้นมาก่อน </a:t>
            </a:r>
            <a:r>
              <a:rPr lang="en-US" sz="2400" dirty="0"/>
              <a:t>Windows CE </a:t>
            </a:r>
            <a:r>
              <a:rPr lang="th-TH" sz="2400" dirty="0"/>
              <a:t>หรือ </a:t>
            </a:r>
            <a:r>
              <a:rPr lang="en-US" sz="2400" dirty="0"/>
              <a:t>Pocket PC OS </a:t>
            </a:r>
            <a:r>
              <a:rPr lang="th-TH" sz="2400" dirty="0"/>
              <a:t>ของไมโครซอฟต์ (เนื่องจากมีการผลิตเครื่องขึ้นมาใช้งานก่อนนั่นเอง) ปัจจุบันอาจพบเห็นการนำเอาระบบนี้ไปใช้กับคอมพิวเตอร์แบบพกพาของค่ายบริษัทผู้ผลิตอุปกรณ์เทคโนโลยีชั้นนำ นอกเหนือจากเครื่องของบริษัทปาล์มด้วย เช่น </a:t>
            </a:r>
            <a:r>
              <a:rPr lang="en-US" sz="2400" dirty="0"/>
              <a:t>Visor (</a:t>
            </a:r>
            <a:r>
              <a:rPr lang="th-TH" sz="2400" dirty="0"/>
              <a:t>ของค่าย</a:t>
            </a:r>
            <a:r>
              <a:rPr lang="th-TH" sz="2400" dirty="0" err="1"/>
              <a:t>แฮนด์</a:t>
            </a:r>
            <a:r>
              <a:rPr lang="th-TH" sz="2400" dirty="0"/>
              <a:t>สปริงซึ่งปัจจุบันรวมกิจการเข้ากับบริษัทปาล์มไปแล้ว) และ </a:t>
            </a:r>
            <a:r>
              <a:rPr lang="en-US" sz="2400" dirty="0"/>
              <a:t>CLIE (</a:t>
            </a:r>
            <a:r>
              <a:rPr lang="th-TH" sz="2400" dirty="0"/>
              <a:t>ของค่ายโซนี่ที่ยุติการผลิตไปแล้ว) ซึ่งก็ใช้ระบบปฏิบัติการแบบนี้ด้วยเช่นกัน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9433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5500726" cy="39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86116" y="571480"/>
            <a:ext cx="1955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Symbian</a:t>
            </a:r>
            <a:r>
              <a:rPr lang="en-US" b="1" dirty="0"/>
              <a:t> OS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623786" y="1397000"/>
          <a:ext cx="5896428" cy="4064000"/>
        </p:xfrm>
        <a:graphic>
          <a:graphicData uri="http://schemas.openxmlformats.org/drawingml/2006/table">
            <a:tbl>
              <a:tblPr/>
              <a:tblGrid>
                <a:gridCol w="589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ahoma"/>
                        </a:rPr>
                        <a:t/>
                      </a:r>
                      <a:br>
                        <a:rPr lang="en-US" sz="2200" b="1" dirty="0">
                          <a:solidFill>
                            <a:srgbClr val="0000FF"/>
                          </a:solidFill>
                          <a:latin typeface="Tahoma"/>
                        </a:rPr>
                      </a:b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Tahoma"/>
                        </a:rPr>
                        <a:t>Symbian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ahoma"/>
                        </a:rPr>
                        <a:t> OS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 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เป็นระบบปฏิบัติการที่ออกแบบมาเพื่อรองรับกับเทคโนโลยีการสื่อสารแบบไร้สาย (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wireless )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โดยเฉพาะอย่างยิ่งกับโทรศัพท์มือถือประเภท 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Smart phone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นอกจากนั้นยังสนับสนุนการทำงานแบบหลาย ๆ งานในเวลาเดียวกันได้ด้วย (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multi-tasking )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ซึ่งทำให้โทรศัพท์มือถือมีความสามารถที่นอกเหนือจากแค่รับสายพูดคุยในแบบทั่วไปเพียงอย่างเดียว เช่น การบันทึกการนัดหมาย ท่องเว็บ ล่งและรับอีเมล์รวมถึงรับแฟกซ์ได้ในเวลาเดียวกัน ผลิตโดย บริษัทซิ</a:t>
                      </a:r>
                      <a:r>
                        <a:rPr lang="th-TH" sz="2200" dirty="0" err="1">
                          <a:solidFill>
                            <a:srgbClr val="003333"/>
                          </a:solidFill>
                          <a:latin typeface="Tahoma"/>
                        </a:rPr>
                        <a:t>มเบียน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 ซึ่งเป็นบริษัทที่ร่วมทุนระหว่างผู้ผลิตโทรศัพท์มือถือรายใหญ่หลายค่าย นำโดย 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Nokia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และ 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Sony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ปัจจุบันมีบริษัทยักษ์ใหญ่ต่าง ๆ ได้เอา 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OS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ชนิดนี้ไปใช้งานแล้วในโทรศัพท์มือถือของตน เช่น 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Sony Ericsson, Motorola, Nokia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และ </a:t>
                      </a:r>
                      <a:r>
                        <a:rPr lang="en-US" sz="2200" dirty="0">
                          <a:solidFill>
                            <a:srgbClr val="003333"/>
                          </a:solidFill>
                          <a:latin typeface="Tahoma"/>
                        </a:rPr>
                        <a:t>Samsung </a:t>
                      </a:r>
                      <a:r>
                        <a:rPr lang="th-TH" sz="22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เป็นต้น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1428736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การทำงานแบบ </a:t>
            </a:r>
            <a:r>
              <a:rPr lang="en-US" dirty="0"/>
              <a:t>Multi – User </a:t>
            </a:r>
            <a:r>
              <a:rPr lang="th-TH" dirty="0"/>
              <a:t>ในระบบการเชื่อมโยงคอมพิวเตอร์เข้าไว้ด้วยกันแบบเครือข่าย ระบบปฏิบัติการที่ทำหน้าที่ควบคุมจะมีคุณสมบัติอย่างหนึ่งที่เรียกว่า </a:t>
            </a:r>
            <a:r>
              <a:rPr lang="en-US" dirty="0"/>
              <a:t>multi-user </a:t>
            </a:r>
            <a:r>
              <a:rPr lang="th-TH" dirty="0"/>
              <a:t>หรือความสามารถในการทำงานกับผู้ใช้ได้หลาย ๆ คน ขณะที่มีการประมวลผลของงานพร้อม ๆ กัน ทำให้กระจายการใช้ได้ทั่วถึงมากยิ่งขึ้น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86050" y="785794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การทำงานแบบ </a:t>
            </a:r>
            <a:r>
              <a:rPr lang="en-US" dirty="0" smtClean="0"/>
              <a:t>Multi – User</a:t>
            </a:r>
            <a:endParaRPr lang="th-TH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68560"/>
            <a:ext cx="3857652" cy="36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00100" y="2000240"/>
            <a:ext cx="7000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ระบบปฏิบัติการ</a:t>
            </a:r>
            <a:r>
              <a:rPr lang="th-TH" dirty="0"/>
              <a:t>ที่ใช้กันโดยทั่วไปในปัจจุบัน อาจนำเอาไปใช้ได้กับคอมพิวเตอร์หลากหลายชนิด ตั้งแต่เครื่องคอมพิวเตอร์ระดับใหญ่จนถึงอุปกรณ์คอมพิวเตอร์พกพาขนาดเล็ก ซึ่งอาจแบ่งออกได้เป็น 3 ประเภท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488" y="928670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ประเภทของระบบปฏิบัติการ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00166" y="1142984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ระบบปฏิบัติการแบบเดี่ยว ( </a:t>
            </a:r>
            <a:r>
              <a:rPr lang="en-US" b="1" dirty="0"/>
              <a:t>stand – alone OS )</a:t>
            </a:r>
            <a:endParaRPr lang="th-TH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571472" y="1956190"/>
          <a:ext cx="8358246" cy="4901810"/>
        </p:xfrm>
        <a:graphic>
          <a:graphicData uri="http://schemas.openxmlformats.org/drawingml/2006/table">
            <a:tbl>
              <a:tblPr/>
              <a:tblGrid>
                <a:gridCol w="835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0905">
                <a:tc>
                  <a:txBody>
                    <a:bodyPr/>
                    <a:lstStyle/>
                    <a:p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/>
                      </a:r>
                      <a:b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</a:br>
                      <a:r>
                        <a:rPr lang="th-TH" sz="2300" dirty="0">
                          <a:solidFill>
                            <a:srgbClr val="003333"/>
                          </a:solidFill>
                          <a:latin typeface="Tahoma"/>
                        </a:rPr>
                        <a:t>เป็นระบบปฏิบัติการที่มุ่งเน้นและให้บริการสำหรับผู้ใช้เพียงคนเดียว (เจ้าของเครื่องนั้น ๆ) นิยมใช้สำหรับเครื่องคอมพิวเตอร์ที่ประมวลผลและทำงานแบบทั่วไป เช่น เครื่องคอมพิวเตอร์ตามบ้านหรือสำนักงาน ซึ่งจะถูกติดตั้งระบบปฏิบัติการนี้รองรับการทำงานบางอย่าง เช่น พิมพ์รายงาน ดูหนัง ฟังเพลง หรือเชื่อมต่อเข้ากับอินเทอร์เน็ต เป็นต้น ปัจจุบันพัฒนาให้มีคุณสมบัติที่เป็นลูกข่ายเพื่อขอรับบริการจากเครื่องแม่ข่ายได้ด้วย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905">
                <a:tc>
                  <a:txBody>
                    <a:bodyPr/>
                    <a:lstStyle/>
                    <a:p>
                      <a:endParaRPr lang="th-TH" sz="2300" dirty="0">
                        <a:solidFill>
                          <a:srgbClr val="003333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14546" y="857232"/>
            <a:ext cx="4472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DOS (Disk Operating System)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150017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+mj-cs"/>
              </a:rPr>
              <a:t>DOS (Disk Operating System) </a:t>
            </a:r>
            <a:r>
              <a:rPr lang="th-TH" dirty="0" smtClean="0">
                <a:cs typeface="+mj-cs"/>
              </a:rPr>
              <a:t>เป็นระบบปฏิบัติการซึ่งได้มีการพัฒนาขึ้นเมื่อประมาณปี 1980 เพื่อใช้สำหรับเครื่องคอมพิวเตอร์ส่วนบุคคลเป็นหลัก ทำงานโดยใช้การป้อนชุดคำสั่งที่เรียกว่า </a:t>
            </a:r>
            <a:r>
              <a:rPr lang="en-US" dirty="0" smtClean="0">
                <a:cs typeface="+mj-cs"/>
              </a:rPr>
              <a:t>command- line </a:t>
            </a:r>
            <a:r>
              <a:rPr lang="th-TH" dirty="0" smtClean="0">
                <a:cs typeface="+mj-cs"/>
              </a:rPr>
              <a:t>ซึ่งต้องป้อนข้อมูลทีละบรรทัดเพื่อให้เครื่องทำงานตามคำสั่งนั้น ๆ ได้ ผลิตขึ้นมาครั้งแรกมีชื่อเรียกว่า </a:t>
            </a:r>
            <a:r>
              <a:rPr lang="en-US" dirty="0" smtClean="0">
                <a:cs typeface="+mj-cs"/>
              </a:rPr>
              <a:t>PC-DOS </a:t>
            </a:r>
            <a:r>
              <a:rPr lang="th-TH" dirty="0" smtClean="0">
                <a:cs typeface="+mj-cs"/>
              </a:rPr>
              <a:t>เพื่อใช้กับเครื่องของบริษัทไอบีเอ็ม ภายหลังเมื่อคอมพิวเตอร์ได้รับความนิยมมากขึ้นจนเกิดเครื่องที่ผลิตขึ้นมาเลียนแบบอย่างมากมายคล้ายกับเครื่องของไอบีเอ็ม (</a:t>
            </a:r>
            <a:r>
              <a:rPr lang="en-US" dirty="0" smtClean="0">
                <a:cs typeface="+mj-cs"/>
              </a:rPr>
              <a:t>IBM compatible ) </a:t>
            </a:r>
            <a:r>
              <a:rPr lang="th-TH" dirty="0" smtClean="0">
                <a:cs typeface="+mj-cs"/>
              </a:rPr>
              <a:t>บริษัทไมโครซอฟต์ซึ่งมีทีมงานที่เคยผลิต </a:t>
            </a:r>
            <a:r>
              <a:rPr lang="en-US" dirty="0" smtClean="0">
                <a:cs typeface="+mj-cs"/>
              </a:rPr>
              <a:t>PC-DOS </a:t>
            </a:r>
            <a:r>
              <a:rPr lang="th-TH" dirty="0" smtClean="0">
                <a:cs typeface="+mj-cs"/>
              </a:rPr>
              <a:t>ให้กับไอบีเอ็มมาก่อนจึงได้ทำระบบปฏิบัติการแบบใหม่ออกมาเป็นของตนเองและเรียกชื่อใหม่ภายหลังว่า </a:t>
            </a:r>
            <a:r>
              <a:rPr lang="en-US" dirty="0" smtClean="0">
                <a:cs typeface="+mj-cs"/>
              </a:rPr>
              <a:t>MS-DOS </a:t>
            </a:r>
            <a:r>
              <a:rPr lang="th-TH" dirty="0" smtClean="0">
                <a:cs typeface="+mj-cs"/>
              </a:rPr>
              <a:t>นั่นเอง</a:t>
            </a:r>
            <a:endParaRPr lang="th-TH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32493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00430" y="785794"/>
            <a:ext cx="158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Windows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5786" y="1571612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Windows </a:t>
            </a:r>
            <a:r>
              <a:rPr lang="th-TH" sz="2000" dirty="0"/>
              <a:t>การทำงานที่ต้องคอยป้อนคำสั่งทีละบรรทัดเพื่อเรียกทำงานในระบบปฏิบัติการแบบ </a:t>
            </a:r>
            <a:r>
              <a:rPr lang="en-US" sz="2000" dirty="0"/>
              <a:t>DOS </a:t>
            </a:r>
            <a:r>
              <a:rPr lang="th-TH" sz="2000" dirty="0"/>
              <a:t>นั้น สำหรับผู้ใช้ที่ไม่มีความรู้และความชำนาญเพียงพอ มักจะจดจำรูปแบบคำสั่งต่าง ๆ ในการใช้งานได้ไม่ค่อยดีนัก บริษัทไมโครซอฟต์จึงได้นำเอาแนวคิดของระบบการใช้งานที่เรียกว่า </a:t>
            </a:r>
            <a:r>
              <a:rPr lang="en-US" sz="2000" dirty="0"/>
              <a:t>GUI (Graphical User Interface) </a:t>
            </a:r>
            <a:r>
              <a:rPr lang="th-TH" sz="2000" dirty="0"/>
              <a:t>ซึ่งมีผู้คิดค้นขึ้นก่อนหน้านั้นไม่นานนักมาใช้ในระบบปฏิบัติการตัวใหม่ที่มีชื่อว่า </a:t>
            </a:r>
            <a:r>
              <a:rPr lang="en-US" sz="2000" dirty="0"/>
              <a:t>Windows </a:t>
            </a:r>
            <a:r>
              <a:rPr lang="th-TH" sz="2000" dirty="0"/>
              <a:t>เพื่อแก้ปัญหาดังกล่าว ส่งผลให้ผู้ใช้และระบบปฏิบัติการสามารถทำงานงานร่วมกันได้คล่องตัวมากยิ่งขึ้น เพราะเป็นการนำเอารูปแบบของสัญลักษณ์ที่เป็นภาพกราฟิกเข้ามาแทนการป้อนข้อมูลคำสั่งทีละบรรทัดโดยที่ผู้ใช้ไม่จำเป็นต้องจดจำคำสั่งต่าง ๆ ก็สามารถใช้งานได้โดยง่าย</a:t>
            </a:r>
            <a:r>
              <a:rPr lang="en-US" sz="2000" dirty="0"/>
              <a:t>Windows </a:t>
            </a:r>
            <a:r>
              <a:rPr lang="th-TH" sz="2000" dirty="0"/>
              <a:t>ใช้หลักการแบ่งงานออกเป็นส่วน ๆ ที่เรียกว่า หน้าต่างงาน (</a:t>
            </a:r>
            <a:r>
              <a:rPr lang="en-US" sz="2000" dirty="0"/>
              <a:t>windows) </a:t>
            </a:r>
            <a:r>
              <a:rPr lang="th-TH" sz="2000" dirty="0"/>
              <a:t>ซึ่งจะแสดงผลลัพธ์ของแต่ละโปรแกรม ปัจจุบันได้รับความนิยมในการใช้งานอย่างแพร่หลายและมีการผลิตและจำหน่ายออกมาหลายๆ รุ่นด้วยกัน</a:t>
            </a:r>
            <a:r>
              <a:rPr lang="en-US" sz="2000" dirty="0"/>
              <a:t>Windows XP </a:t>
            </a:r>
            <a:r>
              <a:rPr lang="th-TH" sz="2000" dirty="0"/>
              <a:t>เป็นเวอร์ชันล่าสุดที่ได้มีการพัฒนาและจำหน่ายไปยังทั่วโลก (เวอร์ชันต่อไปที่คาดว่าจะผลิตออกมามีชื่อรหัสว่า </a:t>
            </a:r>
            <a:r>
              <a:rPr lang="en-US" sz="2000" dirty="0"/>
              <a:t>Longhorn </a:t>
            </a:r>
            <a:r>
              <a:rPr lang="th-TH" sz="2000" dirty="0"/>
              <a:t>คาดว่าจะมีการวางจำหน่ายประมาณปี 2006 - 2007)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231</Words>
  <Application>Microsoft Office PowerPoint</Application>
  <PresentationFormat>นำเสนอทางหน้าจอ (4:3)</PresentationFormat>
  <Paragraphs>41</Paragraphs>
  <Slides>30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8" baseType="lpstr">
      <vt:lpstr>Calibri</vt:lpstr>
      <vt:lpstr>Cordia New</vt:lpstr>
      <vt:lpstr>Lucida Sans Unicode</vt:lpstr>
      <vt:lpstr>Tahoma</vt:lpstr>
      <vt:lpstr>Verdana</vt:lpstr>
      <vt:lpstr>Wingdings 2</vt:lpstr>
      <vt:lpstr>Wingdings 3</vt:lpstr>
      <vt:lpstr>รวมกลุ่ม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acer</dc:creator>
  <cp:lastModifiedBy>Windows User</cp:lastModifiedBy>
  <cp:revision>36</cp:revision>
  <dcterms:created xsi:type="dcterms:W3CDTF">2017-06-11T11:34:36Z</dcterms:created>
  <dcterms:modified xsi:type="dcterms:W3CDTF">2018-06-11T07:11:20Z</dcterms:modified>
</cp:coreProperties>
</file>